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8"/>
  </p:notesMasterIdLst>
  <p:sldIdLst>
    <p:sldId id="256" r:id="rId2"/>
    <p:sldId id="859" r:id="rId3"/>
    <p:sldId id="920" r:id="rId4"/>
    <p:sldId id="1022" r:id="rId5"/>
    <p:sldId id="1018" r:id="rId6"/>
    <p:sldId id="1023" r:id="rId7"/>
    <p:sldId id="962" r:id="rId8"/>
    <p:sldId id="1007" r:id="rId9"/>
    <p:sldId id="1009" r:id="rId10"/>
    <p:sldId id="1011" r:id="rId11"/>
    <p:sldId id="1024" r:id="rId12"/>
    <p:sldId id="1025" r:id="rId13"/>
    <p:sldId id="1026" r:id="rId14"/>
    <p:sldId id="1027" r:id="rId15"/>
    <p:sldId id="1014" r:id="rId16"/>
    <p:sldId id="1028" r:id="rId17"/>
    <p:sldId id="1029" r:id="rId18"/>
    <p:sldId id="959" r:id="rId19"/>
    <p:sldId id="823" r:id="rId20"/>
    <p:sldId id="981" r:id="rId21"/>
    <p:sldId id="914" r:id="rId22"/>
    <p:sldId id="980" r:id="rId23"/>
    <p:sldId id="888" r:id="rId24"/>
    <p:sldId id="871" r:id="rId25"/>
    <p:sldId id="885" r:id="rId26"/>
    <p:sldId id="1021" r:id="rId27"/>
  </p:sldIdLst>
  <p:sldSz cx="12192000" cy="6858000"/>
  <p:notesSz cx="6858000" cy="9144000"/>
  <p:embeddedFontLst>
    <p:embeddedFont>
      <p:font typeface="Bitter" pitchFamily="2" charset="77"/>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Georgia" panose="02040502050405020303"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C62"/>
    <a:srgbClr val="A0573F"/>
    <a:srgbClr val="5278C0"/>
    <a:srgbClr val="F1F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4"/>
    <p:restoredTop sz="91345"/>
  </p:normalViewPr>
  <p:slideViewPr>
    <p:cSldViewPr snapToGrid="0" snapToObjects="1">
      <p:cViewPr varScale="1">
        <p:scale>
          <a:sx n="115" d="100"/>
          <a:sy n="115" d="100"/>
        </p:scale>
        <p:origin x="24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82FB-B444-284E-8A8E-6848102C2647}"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1C40F-5B37-094C-8135-E0788A3D1B5F}" type="slidenum">
              <a:rPr lang="en-US" smtClean="0"/>
              <a:t>‹#›</a:t>
            </a:fld>
            <a:endParaRPr lang="en-US"/>
          </a:p>
        </p:txBody>
      </p:sp>
    </p:spTree>
    <p:extLst>
      <p:ext uri="{BB962C8B-B14F-4D97-AF65-F5344CB8AC3E}">
        <p14:creationId xmlns:p14="http://schemas.microsoft.com/office/powerpoint/2010/main" val="317709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0D6210-225F-5A4E-B187-D9C363053BF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97562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0D6210-225F-5A4E-B187-D9C363053BF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87696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0D6210-225F-5A4E-B187-D9C363053BF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73862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0D6210-225F-5A4E-B187-D9C363053BF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30583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0D6210-225F-5A4E-B187-D9C363053BF6}"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97006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0D6210-225F-5A4E-B187-D9C363053BF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90064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0D6210-225F-5A4E-B187-D9C363053BF6}" type="datetimeFigureOut">
              <a:rPr lang="en-US" smtClean="0"/>
              <a:t>8/30/22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64341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0D6210-225F-5A4E-B187-D9C363053BF6}" type="datetimeFigureOut">
              <a:rPr lang="en-US" smtClean="0"/>
              <a:t>8/30/22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2130217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D6210-225F-5A4E-B187-D9C363053BF6}" type="datetimeFigureOut">
              <a:rPr lang="en-US" smtClean="0"/>
              <a:t>8/30/22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186423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0D6210-225F-5A4E-B187-D9C363053BF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35367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0D6210-225F-5A4E-B187-D9C363053BF6}"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48B6-963C-C448-9104-2162F2FCF2D4}" type="slidenum">
              <a:rPr lang="en-US" smtClean="0"/>
              <a:t>‹#›</a:t>
            </a:fld>
            <a:endParaRPr lang="en-US"/>
          </a:p>
        </p:txBody>
      </p:sp>
    </p:spTree>
    <p:extLst>
      <p:ext uri="{BB962C8B-B14F-4D97-AF65-F5344CB8AC3E}">
        <p14:creationId xmlns:p14="http://schemas.microsoft.com/office/powerpoint/2010/main" val="206620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D6210-225F-5A4E-B187-D9C363053BF6}" type="datetimeFigureOut">
              <a:rPr lang="en-US" smtClean="0"/>
              <a:t>8/30/22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348B6-963C-C448-9104-2162F2FCF2D4}" type="slidenum">
              <a:rPr lang="en-US" smtClean="0"/>
              <a:t>‹#›</a:t>
            </a:fld>
            <a:endParaRPr lang="en-US"/>
          </a:p>
        </p:txBody>
      </p:sp>
    </p:spTree>
    <p:extLst>
      <p:ext uri="{BB962C8B-B14F-4D97-AF65-F5344CB8AC3E}">
        <p14:creationId xmlns:p14="http://schemas.microsoft.com/office/powerpoint/2010/main" val="5474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468CE-B1F0-4A4F-B0F0-9A80E1D1E3BE}"/>
              </a:ext>
            </a:extLst>
          </p:cNvPr>
          <p:cNvPicPr>
            <a:picLocks noChangeAspect="1"/>
          </p:cNvPicPr>
          <p:nvPr/>
        </p:nvPicPr>
        <p:blipFill>
          <a:blip r:embed="rId2"/>
          <a:stretch>
            <a:fillRect/>
          </a:stretch>
        </p:blipFill>
        <p:spPr>
          <a:xfrm>
            <a:off x="0" y="-3313"/>
            <a:ext cx="12192000" cy="6864626"/>
          </a:xfrm>
          <a:prstGeom prst="rect">
            <a:avLst/>
          </a:prstGeom>
        </p:spPr>
      </p:pic>
    </p:spTree>
    <p:extLst>
      <p:ext uri="{BB962C8B-B14F-4D97-AF65-F5344CB8AC3E}">
        <p14:creationId xmlns:p14="http://schemas.microsoft.com/office/powerpoint/2010/main" val="23469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1766470"/>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2 Peter 1:21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11624" y="3238008"/>
            <a:ext cx="10273552" cy="1569660"/>
          </a:xfrm>
          <a:prstGeom prst="rect">
            <a:avLst/>
          </a:prstGeom>
          <a:noFill/>
        </p:spPr>
        <p:txBody>
          <a:bodyPr wrap="square" rtlCol="0">
            <a:spAutoFit/>
          </a:bodyPr>
          <a:lstStyle/>
          <a:p>
            <a:r>
              <a:rPr lang="en-US" sz="3200" b="1" dirty="0">
                <a:solidFill>
                  <a:schemeClr val="bg1"/>
                </a:solidFill>
                <a:latin typeface="Georgia" panose="02040502050405020303" pitchFamily="18" charset="0"/>
              </a:rPr>
              <a:t>“For no prophecy was ever produced by the will of man, but men spoke from God as they were carried along by the Holy Spirit.”</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63344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417172"/>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2 Peter 3:15-16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11624" y="1888710"/>
            <a:ext cx="10273552" cy="4524315"/>
          </a:xfrm>
          <a:prstGeom prst="rect">
            <a:avLst/>
          </a:prstGeom>
          <a:noFill/>
        </p:spPr>
        <p:txBody>
          <a:bodyPr wrap="square" rtlCol="0">
            <a:spAutoFit/>
          </a:bodyPr>
          <a:lstStyle/>
          <a:p>
            <a:r>
              <a:rPr lang="en-US" sz="3200" b="1" dirty="0">
                <a:solidFill>
                  <a:schemeClr val="bg1"/>
                </a:solidFill>
                <a:latin typeface="Georgia" panose="02040502050405020303" pitchFamily="18" charset="0"/>
              </a:rPr>
              <a:t>15 And count the patience of our Lord as salvation, just as our beloved brother Paul also wrote to you according to the wisdom given him, 16 as he does in all his letters when he speaks in them of these matters. There are some things in them that are hard to understand, which the ignorant and unstable twist to their own destruction, as they do the other Scriptures.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412925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507577" y="1777621"/>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2 Timothy 5:18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67380" y="3249159"/>
            <a:ext cx="10273552" cy="1569660"/>
          </a:xfrm>
          <a:prstGeom prst="rect">
            <a:avLst/>
          </a:prstGeom>
          <a:noFill/>
        </p:spPr>
        <p:txBody>
          <a:bodyPr wrap="square" rtlCol="0">
            <a:spAutoFit/>
          </a:bodyPr>
          <a:lstStyle/>
          <a:p>
            <a:r>
              <a:rPr lang="en-US" sz="3200" b="1" dirty="0">
                <a:solidFill>
                  <a:schemeClr val="bg1"/>
                </a:solidFill>
                <a:latin typeface="Georgia" panose="02040502050405020303" pitchFamily="18" charset="0"/>
              </a:rPr>
              <a:t>For the Scripture says, “You shall not muzzle an ox when it treads out the grain,” and, “The laborer deserves his wages.”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40776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507577" y="1777621"/>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John 14:26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67380" y="3249159"/>
            <a:ext cx="10273552" cy="2062103"/>
          </a:xfrm>
          <a:prstGeom prst="rect">
            <a:avLst/>
          </a:prstGeom>
          <a:noFill/>
        </p:spPr>
        <p:txBody>
          <a:bodyPr wrap="square" rtlCol="0">
            <a:spAutoFit/>
          </a:bodyPr>
          <a:lstStyle/>
          <a:p>
            <a:r>
              <a:rPr lang="en-US" sz="3200" b="1" dirty="0">
                <a:solidFill>
                  <a:schemeClr val="bg1"/>
                </a:solidFill>
                <a:latin typeface="Georgia" panose="02040502050405020303" pitchFamily="18" charset="0"/>
              </a:rPr>
              <a:t>“But the Helper, the Holy Spirit, whom the Father will send in my name, he will teach you all things and bring to your remembrance all that I have said to you.”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20640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1454236"/>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John 16:13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11624" y="2925774"/>
            <a:ext cx="10273552" cy="2554545"/>
          </a:xfrm>
          <a:prstGeom prst="rect">
            <a:avLst/>
          </a:prstGeom>
          <a:noFill/>
        </p:spPr>
        <p:txBody>
          <a:bodyPr wrap="square" rtlCol="0">
            <a:spAutoFit/>
          </a:bodyPr>
          <a:lstStyle/>
          <a:p>
            <a:r>
              <a:rPr lang="en-US" sz="3200" b="1" dirty="0">
                <a:solidFill>
                  <a:schemeClr val="bg1"/>
                </a:solidFill>
                <a:latin typeface="Georgia" panose="02040502050405020303" pitchFamily="18" charset="0"/>
              </a:rPr>
              <a:t>“When the Spirit of truth comes, he will guide you into all the truth, for he will not speak on his own authority, but whatever he hears he will speak, and he will declare to you the things that are to come.”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13899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2346450"/>
            <a:ext cx="11288357" cy="1938992"/>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AS WE READ</a:t>
            </a:r>
          </a:p>
          <a:p>
            <a:pPr algn="ctr"/>
            <a:r>
              <a:rPr lang="en-US" sz="6000" b="1" dirty="0">
                <a:solidFill>
                  <a:schemeClr val="bg1"/>
                </a:solidFill>
                <a:latin typeface="Georgia" panose="02040502050405020303" pitchFamily="18" charset="0"/>
              </a:rPr>
              <a:t>WE ARE CONVINCED</a:t>
            </a:r>
            <a:endParaRPr lang="en-US" sz="6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35234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2346450"/>
            <a:ext cx="11288357" cy="1938992"/>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SCRIPTURE WAS NOT</a:t>
            </a:r>
          </a:p>
          <a:p>
            <a:pPr algn="ctr"/>
            <a:r>
              <a:rPr lang="en-US" sz="6000" b="1" dirty="0">
                <a:solidFill>
                  <a:schemeClr val="bg1"/>
                </a:solidFill>
                <a:latin typeface="Georgia" panose="02040502050405020303" pitchFamily="18" charset="0"/>
              </a:rPr>
              <a:t>GIVEN BY DICTATION</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3153784" y="4511550"/>
            <a:ext cx="10273552" cy="1015663"/>
          </a:xfrm>
          <a:prstGeom prst="rect">
            <a:avLst/>
          </a:prstGeom>
          <a:noFill/>
        </p:spPr>
        <p:txBody>
          <a:bodyPr wrap="square" rtlCol="0">
            <a:spAutoFit/>
          </a:bodyPr>
          <a:lstStyle/>
          <a:p>
            <a:endParaRPr lang="en-US" sz="6000" dirty="0">
              <a:solidFill>
                <a:schemeClr val="bg1"/>
              </a:solidFill>
              <a:latin typeface="Bitter" pitchFamily="2" charset="77"/>
            </a:endParaRPr>
          </a:p>
        </p:txBody>
      </p:sp>
    </p:spTree>
    <p:extLst>
      <p:ext uri="{BB962C8B-B14F-4D97-AF65-F5344CB8AC3E}">
        <p14:creationId xmlns:p14="http://schemas.microsoft.com/office/powerpoint/2010/main" val="213066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2837104"/>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AUTHORITY CLARIFIED</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3153784" y="4511550"/>
            <a:ext cx="10273552" cy="1015663"/>
          </a:xfrm>
          <a:prstGeom prst="rect">
            <a:avLst/>
          </a:prstGeom>
          <a:noFill/>
        </p:spPr>
        <p:txBody>
          <a:bodyPr wrap="square" rtlCol="0">
            <a:spAutoFit/>
          </a:bodyPr>
          <a:lstStyle/>
          <a:p>
            <a:endParaRPr lang="en-US" sz="6000" dirty="0">
              <a:solidFill>
                <a:schemeClr val="bg1"/>
              </a:solidFill>
              <a:latin typeface="Bitter" pitchFamily="2" charset="77"/>
            </a:endParaRPr>
          </a:p>
        </p:txBody>
      </p:sp>
    </p:spTree>
    <p:extLst>
      <p:ext uri="{BB962C8B-B14F-4D97-AF65-F5344CB8AC3E}">
        <p14:creationId xmlns:p14="http://schemas.microsoft.com/office/powerpoint/2010/main" val="338806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7E3129-DA5B-1643-9D9E-7C221A9BA04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CB5AA0C-B11F-3942-848A-91626407A4D3}"/>
              </a:ext>
            </a:extLst>
          </p:cNvPr>
          <p:cNvSpPr txBox="1"/>
          <p:nvPr/>
        </p:nvSpPr>
        <p:spPr>
          <a:xfrm>
            <a:off x="619461" y="-116326"/>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TEAM WORK</a:t>
            </a:r>
            <a:endParaRPr lang="en-US" sz="6000" dirty="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D6F55C8E-4BF7-DC4E-9DE6-B3BDF4E3B020}"/>
              </a:ext>
            </a:extLst>
          </p:cNvPr>
          <p:cNvSpPr txBox="1"/>
          <p:nvPr/>
        </p:nvSpPr>
        <p:spPr>
          <a:xfrm>
            <a:off x="365760" y="1603412"/>
            <a:ext cx="11542058" cy="461665"/>
          </a:xfrm>
          <a:prstGeom prst="rect">
            <a:avLst/>
          </a:prstGeom>
          <a:noFill/>
        </p:spPr>
        <p:txBody>
          <a:bodyPr wrap="square" rtlCol="0">
            <a:spAutoFit/>
          </a:bodyPr>
          <a:lstStyle/>
          <a:p>
            <a:pPr marL="342900" lvl="0" indent="-342900">
              <a:buFont typeface="Arial" panose="020B0604020202020204" pitchFamily="34" charset="0"/>
              <a:buChar char="•"/>
            </a:pPr>
            <a:endParaRPr lang="en-US" sz="2400" dirty="0">
              <a:solidFill>
                <a:schemeClr val="bg1"/>
              </a:solidFill>
              <a:latin typeface="Georgia" panose="02040502050405020303" pitchFamily="18" charset="0"/>
            </a:endParaRPr>
          </a:p>
        </p:txBody>
      </p:sp>
      <p:sp>
        <p:nvSpPr>
          <p:cNvPr id="3" name="Rectangle 3">
            <a:extLst>
              <a:ext uri="{FF2B5EF4-FFF2-40B4-BE49-F238E27FC236}">
                <a16:creationId xmlns:a16="http://schemas.microsoft.com/office/drawing/2014/main" id="{F35B3380-3839-8440-9B8B-02E19F364957}"/>
              </a:ext>
            </a:extLst>
          </p:cNvPr>
          <p:cNvSpPr>
            <a:spLocks noChangeArrowheads="1"/>
          </p:cNvSpPr>
          <p:nvPr/>
        </p:nvSpPr>
        <p:spPr bwMode="auto">
          <a:xfrm>
            <a:off x="127000" y="302359"/>
            <a:ext cx="12192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bg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Georgia" panose="02040502050405020303" pitchFamily="18" charset="0"/>
              </a:rPr>
              <a:t>If we deny that the whole Bible is true, but only parts of it are true, what problems do we face?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bg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Georgia" panose="02040502050405020303" pitchFamily="18" charset="0"/>
              </a:rPr>
              <a:t>If we have a problem understanding a particular passage in the Bible, what should a man do?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bg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Georgia" panose="02040502050405020303" pitchFamily="18" charset="0"/>
              </a:rPr>
              <a:t>If a man gives attention to studying these doctrines now, how will they help you be man of influence and a true spiritual leader in times to come? (An elder at the gate!)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bg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Georgia" panose="02040502050405020303" pitchFamily="18" charset="0"/>
              </a:rPr>
              <a:t>What Bible passages or doctrines are difficult for you to understand right now? Do any topics pop up in your mind as particularly troublesome to you right now? Feel free to give your feedback to Pete so he can address (</a:t>
            </a:r>
            <a:r>
              <a:rPr kumimoji="0" lang="en-US" altLang="en-US" sz="2800" b="0" i="0" u="none" strike="noStrike" cap="none" normalizeH="0" baseline="0" dirty="0" err="1">
                <a:ln>
                  <a:noFill/>
                </a:ln>
                <a:solidFill>
                  <a:schemeClr val="bg1"/>
                </a:solidFill>
                <a:effectLst/>
                <a:latin typeface="Georgia" panose="02040502050405020303" pitchFamily="18" charset="0"/>
              </a:rPr>
              <a:t>PeteAlwinson@ForgeTruth.Com</a:t>
            </a:r>
            <a:r>
              <a:rPr kumimoji="0" lang="en-US" altLang="en-US" sz="2800" b="0" i="0" u="none" strike="noStrike" cap="none" normalizeH="0" baseline="0" dirty="0">
                <a:ln>
                  <a:noFill/>
                </a:ln>
                <a:solidFill>
                  <a:schemeClr val="bg1"/>
                </a:solidFill>
                <a:effectLst/>
                <a:latin typeface="Georgia" panose="02040502050405020303" pitchFamily="18" charset="0"/>
              </a:rPr>
              <a:t>) </a:t>
            </a:r>
          </a:p>
        </p:txBody>
      </p:sp>
      <p:pic>
        <p:nvPicPr>
          <p:cNvPr id="1028" name="Picture 4" descr="page3image45213824">
            <a:extLst>
              <a:ext uri="{FF2B5EF4-FFF2-40B4-BE49-F238E27FC236}">
                <a16:creationId xmlns:a16="http://schemas.microsoft.com/office/drawing/2014/main" id="{4232BE71-5339-4E4C-8EB8-52D8B4778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82563"/>
            <a:ext cx="106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855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BF6A1-F940-1046-A99D-CDC602BA40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848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581134-A82E-504F-B78C-C1241A30DAFE}"/>
              </a:ext>
            </a:extLst>
          </p:cNvPr>
          <p:cNvSpPr/>
          <p:nvPr/>
        </p:nvSpPr>
        <p:spPr>
          <a:xfrm>
            <a:off x="0" y="0"/>
            <a:ext cx="12511144" cy="70570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D5DB309-9561-ED43-A270-8DEB32422FAD}"/>
              </a:ext>
            </a:extLst>
          </p:cNvPr>
          <p:cNvPicPr>
            <a:picLocks noChangeAspect="1"/>
          </p:cNvPicPr>
          <p:nvPr/>
        </p:nvPicPr>
        <p:blipFill>
          <a:blip r:embed="rId2"/>
          <a:stretch>
            <a:fillRect/>
          </a:stretch>
        </p:blipFill>
        <p:spPr>
          <a:xfrm>
            <a:off x="-1715429" y="0"/>
            <a:ext cx="15622858" cy="8930750"/>
          </a:xfrm>
          <a:prstGeom prst="rect">
            <a:avLst/>
          </a:prstGeom>
        </p:spPr>
      </p:pic>
    </p:spTree>
    <p:extLst>
      <p:ext uri="{BB962C8B-B14F-4D97-AF65-F5344CB8AC3E}">
        <p14:creationId xmlns:p14="http://schemas.microsoft.com/office/powerpoint/2010/main" val="542024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2697E-8C80-B942-AAAB-91A1C7348D89}"/>
              </a:ext>
            </a:extLst>
          </p:cNvPr>
          <p:cNvPicPr>
            <a:picLocks noChangeAspect="1"/>
          </p:cNvPicPr>
          <p:nvPr/>
        </p:nvPicPr>
        <p:blipFill>
          <a:blip r:embed="rId2"/>
          <a:stretch>
            <a:fillRect/>
          </a:stretch>
        </p:blipFill>
        <p:spPr>
          <a:xfrm>
            <a:off x="28067" y="0"/>
            <a:ext cx="12135865" cy="6858000"/>
          </a:xfrm>
          <a:prstGeom prst="rect">
            <a:avLst/>
          </a:prstGeom>
        </p:spPr>
      </p:pic>
    </p:spTree>
    <p:extLst>
      <p:ext uri="{BB962C8B-B14F-4D97-AF65-F5344CB8AC3E}">
        <p14:creationId xmlns:p14="http://schemas.microsoft.com/office/powerpoint/2010/main" val="3048172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62A62-AD44-E545-BE48-D2412B0C5FFF}"/>
              </a:ext>
            </a:extLst>
          </p:cNvPr>
          <p:cNvPicPr>
            <a:picLocks noChangeAspect="1"/>
          </p:cNvPicPr>
          <p:nvPr/>
        </p:nvPicPr>
        <p:blipFill>
          <a:blip r:embed="rId2"/>
          <a:stretch>
            <a:fillRect/>
          </a:stretch>
        </p:blipFill>
        <p:spPr>
          <a:xfrm>
            <a:off x="0" y="-11412"/>
            <a:ext cx="12314738" cy="6950094"/>
          </a:xfrm>
          <a:prstGeom prst="rect">
            <a:avLst/>
          </a:prstGeom>
        </p:spPr>
      </p:pic>
    </p:spTree>
    <p:extLst>
      <p:ext uri="{BB962C8B-B14F-4D97-AF65-F5344CB8AC3E}">
        <p14:creationId xmlns:p14="http://schemas.microsoft.com/office/powerpoint/2010/main" val="2832784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F8897A-E3F8-8942-8F52-D827A1057E7A}"/>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6094511" y="1720839"/>
            <a:ext cx="6015014" cy="3416320"/>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lvl="0" algn="ctr"/>
            <a:r>
              <a:rPr lang="en-US" sz="5400" b="1" dirty="0">
                <a:solidFill>
                  <a:schemeClr val="bg1"/>
                </a:solidFill>
                <a:latin typeface="Georgia" panose="02040502050405020303" pitchFamily="18" charset="0"/>
              </a:rPr>
              <a:t>If you want to dive in and go deep, get this book!</a:t>
            </a:r>
          </a:p>
        </p:txBody>
      </p:sp>
      <p:pic>
        <p:nvPicPr>
          <p:cNvPr id="6" name="Picture 5">
            <a:extLst>
              <a:ext uri="{FF2B5EF4-FFF2-40B4-BE49-F238E27FC236}">
                <a16:creationId xmlns:a16="http://schemas.microsoft.com/office/drawing/2014/main" id="{41E78D57-A0C3-5F43-9BA9-BCCE6FFBD201}"/>
              </a:ext>
            </a:extLst>
          </p:cNvPr>
          <p:cNvPicPr>
            <a:picLocks noChangeAspect="1"/>
          </p:cNvPicPr>
          <p:nvPr/>
        </p:nvPicPr>
        <p:blipFill>
          <a:blip r:embed="rId3"/>
          <a:stretch>
            <a:fillRect/>
          </a:stretch>
        </p:blipFill>
        <p:spPr>
          <a:xfrm>
            <a:off x="998892" y="107577"/>
            <a:ext cx="4796791" cy="6395721"/>
          </a:xfrm>
          <a:prstGeom prst="rect">
            <a:avLst/>
          </a:prstGeom>
        </p:spPr>
      </p:pic>
    </p:spTree>
    <p:extLst>
      <p:ext uri="{BB962C8B-B14F-4D97-AF65-F5344CB8AC3E}">
        <p14:creationId xmlns:p14="http://schemas.microsoft.com/office/powerpoint/2010/main" val="15606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A87229-56BE-424A-8515-E02AD0767A58}"/>
              </a:ext>
            </a:extLst>
          </p:cNvPr>
          <p:cNvPicPr>
            <a:picLocks noChangeAspect="1"/>
          </p:cNvPicPr>
          <p:nvPr/>
        </p:nvPicPr>
        <p:blipFill>
          <a:blip r:embed="rId2"/>
          <a:stretch>
            <a:fillRect/>
          </a:stretch>
        </p:blipFill>
        <p:spPr>
          <a:xfrm>
            <a:off x="-94130" y="0"/>
            <a:ext cx="12286129" cy="6889718"/>
          </a:xfrm>
          <a:prstGeom prst="rect">
            <a:avLst/>
          </a:prstGeom>
        </p:spPr>
      </p:pic>
    </p:spTree>
    <p:extLst>
      <p:ext uri="{BB962C8B-B14F-4D97-AF65-F5344CB8AC3E}">
        <p14:creationId xmlns:p14="http://schemas.microsoft.com/office/powerpoint/2010/main" val="200573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A4A38-A6E1-D746-8C81-E7391C929208}"/>
              </a:ext>
            </a:extLst>
          </p:cNvPr>
          <p:cNvSpPr/>
          <p:nvPr/>
        </p:nvSpPr>
        <p:spPr>
          <a:xfrm>
            <a:off x="-134471" y="-147918"/>
            <a:ext cx="12425083" cy="715383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27FE2A-5C88-374C-9848-E92FF911FE05}"/>
              </a:ext>
            </a:extLst>
          </p:cNvPr>
          <p:cNvPicPr>
            <a:picLocks noChangeAspect="1"/>
          </p:cNvPicPr>
          <p:nvPr/>
        </p:nvPicPr>
        <p:blipFill>
          <a:blip r:embed="rId2"/>
          <a:stretch>
            <a:fillRect/>
          </a:stretch>
        </p:blipFill>
        <p:spPr>
          <a:xfrm>
            <a:off x="-134471" y="-147918"/>
            <a:ext cx="12425083" cy="7605952"/>
          </a:xfrm>
          <a:prstGeom prst="rect">
            <a:avLst/>
          </a:prstGeom>
        </p:spPr>
      </p:pic>
    </p:spTree>
    <p:extLst>
      <p:ext uri="{BB962C8B-B14F-4D97-AF65-F5344CB8AC3E}">
        <p14:creationId xmlns:p14="http://schemas.microsoft.com/office/powerpoint/2010/main" val="1221565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8E73D-9AF8-284F-9A6A-63C018C9B45D}"/>
              </a:ext>
            </a:extLst>
          </p:cNvPr>
          <p:cNvPicPr>
            <a:picLocks noChangeAspect="1"/>
          </p:cNvPicPr>
          <p:nvPr/>
        </p:nvPicPr>
        <p:blipFill>
          <a:blip r:embed="rId2"/>
          <a:stretch>
            <a:fillRect/>
          </a:stretch>
        </p:blipFill>
        <p:spPr>
          <a:xfrm>
            <a:off x="-1" y="0"/>
            <a:ext cx="12285233" cy="6881529"/>
          </a:xfrm>
          <a:prstGeom prst="rect">
            <a:avLst/>
          </a:prstGeom>
        </p:spPr>
      </p:pic>
    </p:spTree>
    <p:extLst>
      <p:ext uri="{BB962C8B-B14F-4D97-AF65-F5344CB8AC3E}">
        <p14:creationId xmlns:p14="http://schemas.microsoft.com/office/powerpoint/2010/main" val="210337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468CE-B1F0-4A4F-B0F0-9A80E1D1E3BE}"/>
              </a:ext>
            </a:extLst>
          </p:cNvPr>
          <p:cNvPicPr>
            <a:picLocks noChangeAspect="1"/>
          </p:cNvPicPr>
          <p:nvPr/>
        </p:nvPicPr>
        <p:blipFill>
          <a:blip r:embed="rId2"/>
          <a:stretch>
            <a:fillRect/>
          </a:stretch>
        </p:blipFill>
        <p:spPr>
          <a:xfrm>
            <a:off x="0" y="-3313"/>
            <a:ext cx="12192000" cy="6864626"/>
          </a:xfrm>
          <a:prstGeom prst="rect">
            <a:avLst/>
          </a:prstGeom>
        </p:spPr>
      </p:pic>
    </p:spTree>
    <p:extLst>
      <p:ext uri="{BB962C8B-B14F-4D97-AF65-F5344CB8AC3E}">
        <p14:creationId xmlns:p14="http://schemas.microsoft.com/office/powerpoint/2010/main" val="950512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6FCF4-4F6D-254E-8B7E-D7F2F6784078}"/>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859065"/>
            <a:ext cx="11288357" cy="5139869"/>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lvl="0" algn="ctr"/>
            <a:r>
              <a:rPr lang="en-US" sz="6000" b="1" dirty="0">
                <a:solidFill>
                  <a:schemeClr val="bg1"/>
                </a:solidFill>
                <a:latin typeface="Bitter" pitchFamily="2" charset="77"/>
              </a:rPr>
              <a:t>TALK 2</a:t>
            </a:r>
          </a:p>
          <a:p>
            <a:pPr lvl="0" algn="ctr"/>
            <a:endParaRPr lang="en-US" sz="6000" b="1" dirty="0">
              <a:solidFill>
                <a:schemeClr val="bg1"/>
              </a:solidFill>
              <a:latin typeface="Bitter" pitchFamily="2" charset="77"/>
            </a:endParaRPr>
          </a:p>
          <a:p>
            <a:pPr lvl="0" algn="ctr"/>
            <a:r>
              <a:rPr lang="en-US" sz="6000" b="1" dirty="0">
                <a:solidFill>
                  <a:schemeClr val="bg1"/>
                </a:solidFill>
                <a:latin typeface="Bitter" pitchFamily="2" charset="77"/>
              </a:rPr>
              <a:t>TRUE AUTHORITY!</a:t>
            </a:r>
          </a:p>
          <a:p>
            <a:pPr lvl="0" algn="ctr"/>
            <a:endParaRPr lang="en-US" sz="6000" b="1" dirty="0">
              <a:solidFill>
                <a:schemeClr val="bg1"/>
              </a:solidFill>
              <a:latin typeface="Bitter" pitchFamily="2" charset="77"/>
            </a:endParaRPr>
          </a:p>
          <a:p>
            <a:pPr lvl="0" algn="ctr"/>
            <a:r>
              <a:rPr lang="en-US" sz="4400" b="1" dirty="0">
                <a:solidFill>
                  <a:schemeClr val="bg1"/>
                </a:solidFill>
                <a:latin typeface="Bitter" pitchFamily="2" charset="77"/>
              </a:rPr>
              <a:t>The Authority &amp; Inerrancy of the Bible</a:t>
            </a:r>
          </a:p>
          <a:p>
            <a:pPr lvl="0" algn="ctr"/>
            <a:r>
              <a:rPr lang="en-US" sz="4400" b="1" dirty="0">
                <a:solidFill>
                  <a:schemeClr val="bg1"/>
                </a:solidFill>
                <a:latin typeface="Bitter" pitchFamily="2" charset="77"/>
              </a:rPr>
              <a:t>What does the Bible teach about itself?</a:t>
            </a:r>
          </a:p>
        </p:txBody>
      </p:sp>
    </p:spTree>
    <p:extLst>
      <p:ext uri="{BB962C8B-B14F-4D97-AF65-F5344CB8AC3E}">
        <p14:creationId xmlns:p14="http://schemas.microsoft.com/office/powerpoint/2010/main" val="3780312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6FCF4-4F6D-254E-8B7E-D7F2F6784078}"/>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574484" y="2921168"/>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lvl="0" algn="ctr"/>
            <a:r>
              <a:rPr lang="en-US" sz="6000" b="1" dirty="0">
                <a:solidFill>
                  <a:schemeClr val="bg1"/>
                </a:solidFill>
                <a:latin typeface="Bitter" pitchFamily="2" charset="77"/>
              </a:rPr>
              <a:t>LEARN THE IRISH BLESSING!</a:t>
            </a:r>
            <a:endParaRPr lang="en-US" sz="4400" b="1" dirty="0">
              <a:solidFill>
                <a:schemeClr val="bg1"/>
              </a:solidFill>
              <a:latin typeface="Bitter" pitchFamily="2" charset="77"/>
            </a:endParaRPr>
          </a:p>
        </p:txBody>
      </p:sp>
    </p:spTree>
    <p:extLst>
      <p:ext uri="{BB962C8B-B14F-4D97-AF65-F5344CB8AC3E}">
        <p14:creationId xmlns:p14="http://schemas.microsoft.com/office/powerpoint/2010/main" val="392558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19" y="643550"/>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DIVISIONS OF THEOLOGY</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29538" y="2302762"/>
            <a:ext cx="11932920" cy="4893647"/>
          </a:xfrm>
          <a:prstGeom prst="rect">
            <a:avLst/>
          </a:prstGeom>
          <a:noFill/>
        </p:spPr>
        <p:txBody>
          <a:bodyPr wrap="square" rtlCol="0">
            <a:spAutoFit/>
          </a:bodyPr>
          <a:lstStyle/>
          <a:p>
            <a:pPr algn="ctr"/>
            <a:r>
              <a:rPr lang="en-US" sz="5400" b="1" baseline="30000" dirty="0">
                <a:solidFill>
                  <a:schemeClr val="bg1"/>
                </a:solidFill>
                <a:latin typeface="Georgia" panose="02040502050405020303" pitchFamily="18" charset="0"/>
              </a:rPr>
              <a:t>The Doctrine of the Word of God</a:t>
            </a:r>
          </a:p>
          <a:p>
            <a:pPr algn="ctr"/>
            <a:r>
              <a:rPr lang="en-US" sz="5400" b="1" baseline="30000" dirty="0">
                <a:solidFill>
                  <a:schemeClr val="bg1"/>
                </a:solidFill>
                <a:latin typeface="Georgia" panose="02040502050405020303" pitchFamily="18" charset="0"/>
              </a:rPr>
              <a:t>The Doctrine of God</a:t>
            </a:r>
          </a:p>
          <a:p>
            <a:pPr algn="ctr"/>
            <a:r>
              <a:rPr lang="en-US" sz="5400" b="1" baseline="30000" dirty="0">
                <a:solidFill>
                  <a:schemeClr val="bg1"/>
                </a:solidFill>
                <a:latin typeface="Georgia" panose="02040502050405020303" pitchFamily="18" charset="0"/>
              </a:rPr>
              <a:t>The Doctrine of Man</a:t>
            </a:r>
          </a:p>
          <a:p>
            <a:pPr algn="ctr"/>
            <a:r>
              <a:rPr lang="en-US" sz="5400" b="1" baseline="30000" dirty="0">
                <a:solidFill>
                  <a:schemeClr val="bg1"/>
                </a:solidFill>
                <a:latin typeface="Georgia" panose="02040502050405020303" pitchFamily="18" charset="0"/>
              </a:rPr>
              <a:t>The Doctrine of Christ</a:t>
            </a:r>
          </a:p>
          <a:p>
            <a:pPr algn="ctr"/>
            <a:r>
              <a:rPr lang="en-US" sz="5400" b="1" baseline="30000" dirty="0">
                <a:solidFill>
                  <a:schemeClr val="bg1"/>
                </a:solidFill>
                <a:latin typeface="Georgia" panose="02040502050405020303" pitchFamily="18" charset="0"/>
              </a:rPr>
              <a:t>The Doctrine of the Application of Redemption</a:t>
            </a:r>
          </a:p>
          <a:p>
            <a:pPr algn="ctr"/>
            <a:r>
              <a:rPr lang="en-US" sz="5400" b="1" baseline="30000" dirty="0">
                <a:solidFill>
                  <a:schemeClr val="bg1"/>
                </a:solidFill>
                <a:latin typeface="Georgia" panose="02040502050405020303" pitchFamily="18" charset="0"/>
              </a:rPr>
              <a:t>The Doctrine of the Church</a:t>
            </a:r>
          </a:p>
          <a:p>
            <a:pPr algn="ctr"/>
            <a:r>
              <a:rPr lang="en-US" sz="5400" b="1" baseline="30000" dirty="0">
                <a:solidFill>
                  <a:schemeClr val="bg1"/>
                </a:solidFill>
                <a:latin typeface="Georgia" panose="02040502050405020303" pitchFamily="18" charset="0"/>
              </a:rPr>
              <a:t>The Doctrine of the Future</a:t>
            </a:r>
          </a:p>
          <a:p>
            <a:pPr algn="ctr"/>
            <a:endParaRPr lang="en-US" sz="6000" dirty="0">
              <a:solidFill>
                <a:schemeClr val="bg1"/>
              </a:solidFill>
              <a:latin typeface="Bitter" pitchFamily="2" charset="77"/>
            </a:endParaRPr>
          </a:p>
        </p:txBody>
      </p:sp>
    </p:spTree>
    <p:extLst>
      <p:ext uri="{BB962C8B-B14F-4D97-AF65-F5344CB8AC3E}">
        <p14:creationId xmlns:p14="http://schemas.microsoft.com/office/powerpoint/2010/main" val="102481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6FCF4-4F6D-254E-8B7E-D7F2F6784078}"/>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1074509"/>
            <a:ext cx="11288357" cy="4708981"/>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lvl="0" algn="ctr"/>
            <a:r>
              <a:rPr lang="en-US" sz="6000" b="1" dirty="0">
                <a:solidFill>
                  <a:schemeClr val="bg1"/>
                </a:solidFill>
                <a:latin typeface="Bitter" pitchFamily="2" charset="77"/>
              </a:rPr>
              <a:t>ALL THE WORDS IN SCRIPTURE ARE GOD’S WORDS</a:t>
            </a:r>
          </a:p>
          <a:p>
            <a:pPr lvl="0" algn="ctr"/>
            <a:endParaRPr lang="en-US" sz="6000" b="1" dirty="0">
              <a:solidFill>
                <a:schemeClr val="bg1"/>
              </a:solidFill>
              <a:latin typeface="Bitter" pitchFamily="2" charset="77"/>
            </a:endParaRPr>
          </a:p>
          <a:p>
            <a:pPr lvl="0" algn="ctr"/>
            <a:r>
              <a:rPr lang="en-US" sz="6000" b="1" dirty="0">
                <a:solidFill>
                  <a:schemeClr val="bg1"/>
                </a:solidFill>
                <a:latin typeface="Bitter" pitchFamily="2" charset="77"/>
              </a:rPr>
              <a:t>“Thus says the Lord”</a:t>
            </a:r>
            <a:endParaRPr lang="en-US" sz="4400" b="1" dirty="0">
              <a:solidFill>
                <a:schemeClr val="bg1"/>
              </a:solidFill>
              <a:latin typeface="Bitter" pitchFamily="2" charset="77"/>
            </a:endParaRPr>
          </a:p>
        </p:txBody>
      </p:sp>
    </p:spTree>
    <p:extLst>
      <p:ext uri="{BB962C8B-B14F-4D97-AF65-F5344CB8AC3E}">
        <p14:creationId xmlns:p14="http://schemas.microsoft.com/office/powerpoint/2010/main" val="1976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1699563"/>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Numbers 22:38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1111624" y="3171101"/>
            <a:ext cx="10273552" cy="2062103"/>
          </a:xfrm>
          <a:prstGeom prst="rect">
            <a:avLst/>
          </a:prstGeom>
          <a:noFill/>
        </p:spPr>
        <p:txBody>
          <a:bodyPr wrap="square" rtlCol="0">
            <a:spAutoFit/>
          </a:bodyPr>
          <a:lstStyle/>
          <a:p>
            <a:pPr fontAlgn="auto"/>
            <a:r>
              <a:rPr lang="en-US" sz="3200" b="1" dirty="0">
                <a:solidFill>
                  <a:schemeClr val="bg1"/>
                </a:solidFill>
                <a:latin typeface="Georgia" panose="02040502050405020303" pitchFamily="18" charset="0"/>
              </a:rPr>
              <a:t>“Balaam said to </a:t>
            </a:r>
            <a:r>
              <a:rPr lang="en-US" sz="3200" b="1" dirty="0" err="1">
                <a:solidFill>
                  <a:schemeClr val="bg1"/>
                </a:solidFill>
                <a:latin typeface="Georgia" panose="02040502050405020303" pitchFamily="18" charset="0"/>
              </a:rPr>
              <a:t>Balak</a:t>
            </a:r>
            <a:r>
              <a:rPr lang="en-US" sz="3200" b="1" dirty="0">
                <a:solidFill>
                  <a:schemeClr val="bg1"/>
                </a:solidFill>
                <a:latin typeface="Georgia" panose="02040502050405020303" pitchFamily="18" charset="0"/>
              </a:rPr>
              <a:t>, “Behold, I have come to you! Have I now any power of my own to speak anything? The word that God puts in my mouth, that must I speak.” </a:t>
            </a:r>
          </a:p>
        </p:txBody>
      </p:sp>
    </p:spTree>
    <p:extLst>
      <p:ext uri="{BB962C8B-B14F-4D97-AF65-F5344CB8AC3E}">
        <p14:creationId xmlns:p14="http://schemas.microsoft.com/office/powerpoint/2010/main" val="252577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751709"/>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Deuteronomy 18:18-20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604023" y="2050528"/>
            <a:ext cx="10983951" cy="4524315"/>
          </a:xfrm>
          <a:prstGeom prst="rect">
            <a:avLst/>
          </a:prstGeom>
          <a:noFill/>
        </p:spPr>
        <p:txBody>
          <a:bodyPr wrap="square" rtlCol="0">
            <a:spAutoFit/>
          </a:bodyPr>
          <a:lstStyle/>
          <a:p>
            <a:r>
              <a:rPr lang="en-US" sz="3200" b="1" dirty="0">
                <a:solidFill>
                  <a:schemeClr val="bg1"/>
                </a:solidFill>
                <a:latin typeface="Georgia" panose="02040502050405020303" pitchFamily="18" charset="0"/>
              </a:rPr>
              <a:t>18 I will raise up for them a prophet like you from among their brothers. And I will put my words in his mouth, and he shall speak to them all that I command him. 19 And whoever will not listen to my words that he shall speak in my name, I myself will require it of him. 20 But the prophet who presumes to speak a word in my name that I have not commanded him to speak, or who speaks in the name of other gods, that same prophet shall die.’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386660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84B61-E812-B144-B5D5-34CD518E55B3}"/>
              </a:ext>
            </a:extLst>
          </p:cNvPr>
          <p:cNvPicPr>
            <a:picLocks noChangeAspect="1"/>
          </p:cNvPicPr>
          <p:nvPr/>
        </p:nvPicPr>
        <p:blipFill>
          <a:blip r:embed="rId2">
            <a:alphaModFix/>
            <a:extLst>
              <a:ext uri="{BEBA8EAE-BF5A-486C-A8C5-ECC9F3942E4B}">
                <a14:imgProps xmlns:a14="http://schemas.microsoft.com/office/drawing/2010/main">
                  <a14:imgLayer>
                    <a14:imgEffect>
                      <a14:saturation sat="77000"/>
                    </a14:imgEffect>
                    <a14:imgEffect>
                      <a14:brightnessContrast bright="-35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6B88D2-219D-B146-8DF2-40322646F6E4}"/>
              </a:ext>
            </a:extLst>
          </p:cNvPr>
          <p:cNvSpPr txBox="1"/>
          <p:nvPr/>
        </p:nvSpPr>
        <p:spPr>
          <a:xfrm>
            <a:off x="451821" y="751709"/>
            <a:ext cx="11288357" cy="1015663"/>
          </a:xfrm>
          <a:prstGeom prst="rect">
            <a:avLst/>
          </a:prstGeom>
          <a:noFill/>
          <a:effectLst>
            <a:outerShdw blurRad="50800" dist="50800" dir="5400000" sx="1000" sy="1000" algn="ctr" rotWithShape="0">
              <a:srgbClr val="000000">
                <a:alpha val="43137"/>
              </a:srgbClr>
            </a:outerShdw>
          </a:effectLst>
        </p:spPr>
        <p:txBody>
          <a:bodyPr wrap="square" rtlCol="0">
            <a:spAutoFit/>
          </a:bodyPr>
          <a:lstStyle/>
          <a:p>
            <a:pPr algn="ctr"/>
            <a:r>
              <a:rPr lang="en-US" sz="6000" b="1" dirty="0">
                <a:solidFill>
                  <a:schemeClr val="bg1"/>
                </a:solidFill>
                <a:latin typeface="Georgia" panose="02040502050405020303" pitchFamily="18" charset="0"/>
              </a:rPr>
              <a:t>2 Timothy 3:15-17 ESV</a:t>
            </a:r>
            <a:endParaRPr lang="en-US" sz="60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C8705B58-14CE-B543-98A7-D902E160522D}"/>
              </a:ext>
            </a:extLst>
          </p:cNvPr>
          <p:cNvSpPr txBox="1"/>
          <p:nvPr/>
        </p:nvSpPr>
        <p:spPr>
          <a:xfrm>
            <a:off x="451821" y="2223247"/>
            <a:ext cx="11424228" cy="4031873"/>
          </a:xfrm>
          <a:prstGeom prst="rect">
            <a:avLst/>
          </a:prstGeom>
          <a:noFill/>
        </p:spPr>
        <p:txBody>
          <a:bodyPr wrap="square" rtlCol="0">
            <a:spAutoFit/>
          </a:bodyPr>
          <a:lstStyle/>
          <a:p>
            <a:r>
              <a:rPr lang="en-US" sz="3200" b="1" dirty="0">
                <a:solidFill>
                  <a:schemeClr val="bg1"/>
                </a:solidFill>
                <a:latin typeface="Georgia" panose="02040502050405020303" pitchFamily="18" charset="0"/>
              </a:rPr>
              <a:t>15 ...and how from childhood you have been acquainted with the sacred writings, which are able to make you wise for salvation through faith in Christ Jesus. </a:t>
            </a:r>
            <a:r>
              <a:rPr lang="en-US" sz="3200" dirty="0">
                <a:solidFill>
                  <a:schemeClr val="bg1"/>
                </a:solidFill>
                <a:latin typeface="Georgia" panose="02040502050405020303" pitchFamily="18" charset="0"/>
              </a:rPr>
              <a:t> </a:t>
            </a:r>
            <a:r>
              <a:rPr lang="en-US" sz="3200" b="1" dirty="0">
                <a:solidFill>
                  <a:schemeClr val="bg1"/>
                </a:solidFill>
                <a:latin typeface="Georgia" panose="02040502050405020303" pitchFamily="18" charset="0"/>
              </a:rPr>
              <a:t>16 All Scripture is breathed out (THEOPNEUSTOS) by God and profitable for teaching, for reproof, for correction, and for training in righteousness, 17 that the man of God may be complete, equipped for every good work.” </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424417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15228</TotalTime>
  <Words>697</Words>
  <Application>Microsoft Macintosh PowerPoint</Application>
  <PresentationFormat>Widescreen</PresentationFormat>
  <Paragraphs>49</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Arial</vt:lpstr>
      <vt:lpstr>Calibri Light</vt:lpstr>
      <vt:lpstr>Bitter</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153</cp:revision>
  <cp:lastPrinted>2022-07-11T23:34:40Z</cp:lastPrinted>
  <dcterms:created xsi:type="dcterms:W3CDTF">2021-07-31T18:23:40Z</dcterms:created>
  <dcterms:modified xsi:type="dcterms:W3CDTF">2022-08-30T15:43:14Z</dcterms:modified>
</cp:coreProperties>
</file>