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256" r:id="rId2"/>
    <p:sldId id="920" r:id="rId3"/>
    <p:sldId id="1004" r:id="rId4"/>
    <p:sldId id="962" r:id="rId5"/>
    <p:sldId id="1005" r:id="rId6"/>
    <p:sldId id="1006" r:id="rId7"/>
    <p:sldId id="1007" r:id="rId8"/>
    <p:sldId id="1008" r:id="rId9"/>
    <p:sldId id="1009" r:id="rId10"/>
    <p:sldId id="1010" r:id="rId11"/>
    <p:sldId id="1011" r:id="rId12"/>
    <p:sldId id="1012" r:id="rId13"/>
    <p:sldId id="1013" r:id="rId14"/>
    <p:sldId id="1014" r:id="rId15"/>
    <p:sldId id="1015" r:id="rId16"/>
    <p:sldId id="1016" r:id="rId17"/>
    <p:sldId id="1017" r:id="rId18"/>
    <p:sldId id="1018" r:id="rId19"/>
    <p:sldId id="1019" r:id="rId20"/>
    <p:sldId id="1020" r:id="rId21"/>
    <p:sldId id="959" r:id="rId22"/>
    <p:sldId id="1021" r:id="rId23"/>
  </p:sldIdLst>
  <p:sldSz cx="12192000" cy="6858000"/>
  <p:notesSz cx="6858000" cy="9144000"/>
  <p:embeddedFontLst>
    <p:embeddedFont>
      <p:font typeface="Bitter" pitchFamily="2" charset="77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Georgia" panose="02040502050405020303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C62"/>
    <a:srgbClr val="A0573F"/>
    <a:srgbClr val="5278C0"/>
    <a:srgbClr val="F1F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74"/>
    <p:restoredTop sz="91345"/>
  </p:normalViewPr>
  <p:slideViewPr>
    <p:cSldViewPr snapToGrid="0" snapToObjects="1">
      <p:cViewPr varScale="1">
        <p:scale>
          <a:sx n="115" d="100"/>
          <a:sy n="115" d="100"/>
        </p:scale>
        <p:origin x="24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382FB-B444-284E-8A8E-6848102C2647}" type="datetimeFigureOut">
              <a:rPr lang="en-US" smtClean="0"/>
              <a:t>8/23/22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1C40F-5B37-094C-8135-E0788A3D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96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6210-225F-5A4E-B187-D9C363053BF6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348B6-963C-C448-9104-2162F2FCF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25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6210-225F-5A4E-B187-D9C363053BF6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348B6-963C-C448-9104-2162F2FCF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6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6210-225F-5A4E-B187-D9C363053BF6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348B6-963C-C448-9104-2162F2FCF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23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6210-225F-5A4E-B187-D9C363053BF6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348B6-963C-C448-9104-2162F2FCF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31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6210-225F-5A4E-B187-D9C363053BF6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348B6-963C-C448-9104-2162F2FCF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6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6210-225F-5A4E-B187-D9C363053BF6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348B6-963C-C448-9104-2162F2FCF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43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6210-225F-5A4E-B187-D9C363053BF6}" type="datetimeFigureOut">
              <a:rPr lang="en-US" smtClean="0"/>
              <a:t>8/23/22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348B6-963C-C448-9104-2162F2FCF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17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6210-225F-5A4E-B187-D9C363053BF6}" type="datetimeFigureOut">
              <a:rPr lang="en-US" smtClean="0"/>
              <a:t>8/23/22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348B6-963C-C448-9104-2162F2FCF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17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6210-225F-5A4E-B187-D9C363053BF6}" type="datetimeFigureOut">
              <a:rPr lang="en-US" smtClean="0"/>
              <a:t>8/23/22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348B6-963C-C448-9104-2162F2FCF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3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6210-225F-5A4E-B187-D9C363053BF6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348B6-963C-C448-9104-2162F2FCF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6210-225F-5A4E-B187-D9C363053BF6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348B6-963C-C448-9104-2162F2FCF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03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D6210-225F-5A4E-B187-D9C363053BF6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348B6-963C-C448-9104-2162F2FCF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5468CE-B1F0-4A4F-B0F0-9A80E1D1E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2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84B61-E812-B144-B5D5-34CD518E55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705B58-14CE-B543-98A7-D902E160522D}"/>
              </a:ext>
            </a:extLst>
          </p:cNvPr>
          <p:cNvSpPr txBox="1"/>
          <p:nvPr/>
        </p:nvSpPr>
        <p:spPr>
          <a:xfrm>
            <a:off x="1142104" y="2536084"/>
            <a:ext cx="102735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believe and know the truth. 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4 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For everything created by God is good, and nothing is to be rejected if it is received with gratitude; 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5 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for it is sanctified by means of the word of God and prayer.”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18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84B61-E812-B144-B5D5-34CD518E55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B88D2-219D-B146-8DF2-40322646F6E4}"/>
              </a:ext>
            </a:extLst>
          </p:cNvPr>
          <p:cNvSpPr txBox="1"/>
          <p:nvPr/>
        </p:nvSpPr>
        <p:spPr>
          <a:xfrm>
            <a:off x="451821" y="751709"/>
            <a:ext cx="11288357" cy="101566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panose="02040502050405020303" pitchFamily="18" charset="0"/>
              </a:rPr>
              <a:t>1 Timothy 4:6-13 NASB</a:t>
            </a:r>
            <a:endParaRPr lang="en-US" sz="6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705B58-14CE-B543-98A7-D902E160522D}"/>
              </a:ext>
            </a:extLst>
          </p:cNvPr>
          <p:cNvSpPr txBox="1"/>
          <p:nvPr/>
        </p:nvSpPr>
        <p:spPr>
          <a:xfrm>
            <a:off x="1111624" y="2223247"/>
            <a:ext cx="102735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30000">
                <a:solidFill>
                  <a:schemeClr val="bg1"/>
                </a:solidFill>
                <a:latin typeface="Georgia" panose="02040502050405020303" pitchFamily="18" charset="0"/>
              </a:rPr>
              <a:t>6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In pointing out these things to the brothers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and sisters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, you will be a good servant of Christ Jesus,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constantly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nourished on the words of the faith and of the good doctrine which you have been following. 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7 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But stay away from worthless stories that are typical of old women. Rather, discipline yourself for the purpose of godliness;</a:t>
            </a:r>
            <a:endParaRPr lang="en-US" sz="3200" dirty="0">
              <a:solidFill>
                <a:schemeClr val="bg1"/>
              </a:solidFill>
              <a:latin typeface="Bitt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3444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F31920-1104-6847-82B0-42E265FB6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705B58-14CE-B543-98A7-D902E160522D}"/>
              </a:ext>
            </a:extLst>
          </p:cNvPr>
          <p:cNvSpPr txBox="1"/>
          <p:nvPr/>
        </p:nvSpPr>
        <p:spPr>
          <a:xfrm>
            <a:off x="1111624" y="1522207"/>
            <a:ext cx="102735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8 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for bodily training is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just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slightly beneficial, but godliness is beneficial for all things, since it holds promise for the present life and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also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for the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life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to come. 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9 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It is a trustworthy statement deserving full acceptance. 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10 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For it is for this we labor and strive, because we have set our hope on the living God, who is the Savior of all mankind, especially of believers.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407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F31920-1104-6847-82B0-42E265FB6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705B58-14CE-B543-98A7-D902E160522D}"/>
              </a:ext>
            </a:extLst>
          </p:cNvPr>
          <p:cNvSpPr txBox="1"/>
          <p:nvPr/>
        </p:nvSpPr>
        <p:spPr>
          <a:xfrm>
            <a:off x="1111624" y="1522207"/>
            <a:ext cx="102735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11 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Prescribe and teach these things. 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12 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Let no one look down on your youthfulness, but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rather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in speech, conduct, love, faith, and purity, show yourself an example of those who believe. </a:t>
            </a:r>
          </a:p>
          <a:p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13 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Until I come, give your attention to the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public</a:t>
            </a:r>
            <a:endParaRPr lang="en-US" sz="32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reading, to exhortation, 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and 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teaching.”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lvl="0" algn="ctr"/>
            <a:endParaRPr lang="en-US" sz="32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888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84B61-E812-B144-B5D5-34CD518E55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B88D2-219D-B146-8DF2-40322646F6E4}"/>
              </a:ext>
            </a:extLst>
          </p:cNvPr>
          <p:cNvSpPr txBox="1"/>
          <p:nvPr/>
        </p:nvSpPr>
        <p:spPr>
          <a:xfrm>
            <a:off x="451821" y="1666109"/>
            <a:ext cx="11288357" cy="1938992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panose="02040502050405020303" pitchFamily="18" charset="0"/>
              </a:rPr>
              <a:t>WHAT IS “DOCTRINE” &amp; “THEOLOGY”</a:t>
            </a:r>
            <a:endParaRPr lang="en-US" sz="6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705B58-14CE-B543-98A7-D902E160522D}"/>
              </a:ext>
            </a:extLst>
          </p:cNvPr>
          <p:cNvSpPr txBox="1"/>
          <p:nvPr/>
        </p:nvSpPr>
        <p:spPr>
          <a:xfrm>
            <a:off x="3153784" y="4511550"/>
            <a:ext cx="10273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Definitions are crucial!</a:t>
            </a:r>
            <a:endParaRPr lang="en-US" sz="6000" dirty="0">
              <a:solidFill>
                <a:schemeClr val="bg1"/>
              </a:solidFill>
              <a:latin typeface="Bitt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52342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84B61-E812-B144-B5D5-34CD518E55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B88D2-219D-B146-8DF2-40322646F6E4}"/>
              </a:ext>
            </a:extLst>
          </p:cNvPr>
          <p:cNvSpPr txBox="1"/>
          <p:nvPr/>
        </p:nvSpPr>
        <p:spPr>
          <a:xfrm>
            <a:off x="451821" y="1666109"/>
            <a:ext cx="11288357" cy="101566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panose="02040502050405020303" pitchFamily="18" charset="0"/>
              </a:rPr>
              <a:t>SYSTEMATIC THEOLOGY</a:t>
            </a:r>
            <a:endParaRPr lang="en-US" sz="6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705B58-14CE-B543-98A7-D902E160522D}"/>
              </a:ext>
            </a:extLst>
          </p:cNvPr>
          <p:cNvSpPr txBox="1"/>
          <p:nvPr/>
        </p:nvSpPr>
        <p:spPr>
          <a:xfrm>
            <a:off x="1466626" y="3646501"/>
            <a:ext cx="102735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“What the whole Bible teaches us today on any given topic.”</a:t>
            </a:r>
          </a:p>
          <a:p>
            <a:pPr algn="ctr"/>
            <a:r>
              <a:rPr lang="en-US" sz="60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         -Wayne Grudem and John Frame</a:t>
            </a:r>
            <a:endParaRPr lang="en-US" sz="6000" dirty="0">
              <a:solidFill>
                <a:schemeClr val="bg1"/>
              </a:solidFill>
              <a:latin typeface="Bitt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53472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84B61-E812-B144-B5D5-34CD518E55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B88D2-219D-B146-8DF2-40322646F6E4}"/>
              </a:ext>
            </a:extLst>
          </p:cNvPr>
          <p:cNvSpPr txBox="1"/>
          <p:nvPr/>
        </p:nvSpPr>
        <p:spPr>
          <a:xfrm>
            <a:off x="451821" y="1666109"/>
            <a:ext cx="11288357" cy="101566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panose="02040502050405020303" pitchFamily="18" charset="0"/>
              </a:rPr>
              <a:t>BIBLICAL THEOLOGY</a:t>
            </a:r>
            <a:endParaRPr lang="en-US" sz="6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705B58-14CE-B543-98A7-D902E160522D}"/>
              </a:ext>
            </a:extLst>
          </p:cNvPr>
          <p:cNvSpPr txBox="1"/>
          <p:nvPr/>
        </p:nvSpPr>
        <p:spPr>
          <a:xfrm>
            <a:off x="872266" y="3600781"/>
            <a:ext cx="102735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Old Testament Theology –</a:t>
            </a:r>
          </a:p>
          <a:p>
            <a:pPr algn="ctr"/>
            <a:r>
              <a:rPr lang="en-US" sz="60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New Testament Theology –</a:t>
            </a:r>
          </a:p>
          <a:p>
            <a:pPr algn="ctr"/>
            <a:r>
              <a:rPr lang="en-US" sz="60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Bible Book Theology</a:t>
            </a:r>
          </a:p>
          <a:p>
            <a:pPr algn="ctr"/>
            <a:endParaRPr lang="en-US" sz="6000" dirty="0">
              <a:solidFill>
                <a:schemeClr val="bg1"/>
              </a:solidFill>
              <a:latin typeface="Bitt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3569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84B61-E812-B144-B5D5-34CD518E55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B88D2-219D-B146-8DF2-40322646F6E4}"/>
              </a:ext>
            </a:extLst>
          </p:cNvPr>
          <p:cNvSpPr txBox="1"/>
          <p:nvPr/>
        </p:nvSpPr>
        <p:spPr>
          <a:xfrm>
            <a:off x="573741" y="2169620"/>
            <a:ext cx="11288357" cy="2862322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panose="02040502050405020303" pitchFamily="18" charset="0"/>
              </a:rPr>
              <a:t>WHAT ARE THE 7 MAJOR DOCTRINES OF THE BIBLE?</a:t>
            </a:r>
            <a:endParaRPr lang="en-US" sz="6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39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84B61-E812-B144-B5D5-34CD518E55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B88D2-219D-B146-8DF2-40322646F6E4}"/>
              </a:ext>
            </a:extLst>
          </p:cNvPr>
          <p:cNvSpPr txBox="1"/>
          <p:nvPr/>
        </p:nvSpPr>
        <p:spPr>
          <a:xfrm>
            <a:off x="451819" y="643550"/>
            <a:ext cx="11288357" cy="101566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panose="02040502050405020303" pitchFamily="18" charset="0"/>
              </a:rPr>
              <a:t>7 MAJOR DOCTRINES</a:t>
            </a:r>
            <a:endParaRPr lang="en-US" sz="6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705B58-14CE-B543-98A7-D902E160522D}"/>
              </a:ext>
            </a:extLst>
          </p:cNvPr>
          <p:cNvSpPr txBox="1"/>
          <p:nvPr/>
        </p:nvSpPr>
        <p:spPr>
          <a:xfrm>
            <a:off x="129538" y="2302762"/>
            <a:ext cx="119329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The Doctrine of the Word of God</a:t>
            </a:r>
          </a:p>
          <a:p>
            <a:pPr algn="ctr"/>
            <a:r>
              <a:rPr lang="en-US" sz="54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The Doctrine of God</a:t>
            </a:r>
          </a:p>
          <a:p>
            <a:pPr algn="ctr"/>
            <a:r>
              <a:rPr lang="en-US" sz="54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The Doctrine of Man</a:t>
            </a:r>
          </a:p>
          <a:p>
            <a:pPr algn="ctr"/>
            <a:r>
              <a:rPr lang="en-US" sz="54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The Doctrine of Christ</a:t>
            </a:r>
          </a:p>
          <a:p>
            <a:pPr algn="ctr"/>
            <a:r>
              <a:rPr lang="en-US" sz="54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The Doctrine of the Application of Redemption</a:t>
            </a:r>
          </a:p>
          <a:p>
            <a:pPr algn="ctr"/>
            <a:r>
              <a:rPr lang="en-US" sz="54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The Doctrine of the Church</a:t>
            </a:r>
          </a:p>
          <a:p>
            <a:pPr algn="ctr"/>
            <a:r>
              <a:rPr lang="en-US" sz="54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The Doctrine of the Future</a:t>
            </a:r>
          </a:p>
          <a:p>
            <a:pPr algn="ctr"/>
            <a:endParaRPr lang="en-US" sz="6000" dirty="0">
              <a:solidFill>
                <a:schemeClr val="bg1"/>
              </a:solidFill>
              <a:latin typeface="Bitt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4810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84B61-E812-B144-B5D5-34CD518E55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B88D2-219D-B146-8DF2-40322646F6E4}"/>
              </a:ext>
            </a:extLst>
          </p:cNvPr>
          <p:cNvSpPr txBox="1"/>
          <p:nvPr/>
        </p:nvSpPr>
        <p:spPr>
          <a:xfrm>
            <a:off x="573741" y="2657300"/>
            <a:ext cx="11288357" cy="1938992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panose="02040502050405020303" pitchFamily="18" charset="0"/>
              </a:rPr>
              <a:t>WHY STUDY DOCTRINE &amp; THEOLOGY?</a:t>
            </a:r>
            <a:endParaRPr lang="en-US" sz="6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79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6FCF4-4F6D-254E-8B7E-D7F2F67840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B88D2-219D-B146-8DF2-40322646F6E4}"/>
              </a:ext>
            </a:extLst>
          </p:cNvPr>
          <p:cNvSpPr txBox="1"/>
          <p:nvPr/>
        </p:nvSpPr>
        <p:spPr>
          <a:xfrm>
            <a:off x="451821" y="1678064"/>
            <a:ext cx="11288357" cy="3785652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>
                <a:solidFill>
                  <a:schemeClr val="bg1"/>
                </a:solidFill>
                <a:latin typeface="Bitter" pitchFamily="2" charset="77"/>
              </a:rPr>
              <a:t>TALK 1</a:t>
            </a:r>
          </a:p>
          <a:p>
            <a:pPr lvl="0" algn="ctr"/>
            <a:endParaRPr lang="en-US" sz="6000" b="1" dirty="0">
              <a:solidFill>
                <a:schemeClr val="bg1"/>
              </a:solidFill>
              <a:latin typeface="Bitter" pitchFamily="2" charset="77"/>
            </a:endParaRPr>
          </a:p>
          <a:p>
            <a:pPr lvl="0" algn="ctr"/>
            <a:r>
              <a:rPr lang="en-US" sz="6000" b="1" dirty="0">
                <a:solidFill>
                  <a:schemeClr val="bg1"/>
                </a:solidFill>
                <a:latin typeface="Bitter" pitchFamily="2" charset="77"/>
              </a:rPr>
              <a:t>EVERY MAN</a:t>
            </a:r>
          </a:p>
          <a:p>
            <a:pPr lvl="0" algn="ctr"/>
            <a:r>
              <a:rPr lang="en-US" sz="6000" b="1" dirty="0">
                <a:solidFill>
                  <a:schemeClr val="bg1"/>
                </a:solidFill>
                <a:latin typeface="Bitter" pitchFamily="2" charset="77"/>
              </a:rPr>
              <a:t>A THEOLOGIAN</a:t>
            </a:r>
          </a:p>
        </p:txBody>
      </p:sp>
    </p:spTree>
    <p:extLst>
      <p:ext uri="{BB962C8B-B14F-4D97-AF65-F5344CB8AC3E}">
        <p14:creationId xmlns:p14="http://schemas.microsoft.com/office/powerpoint/2010/main" val="3780312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84B61-E812-B144-B5D5-34CD518E55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B88D2-219D-B146-8DF2-40322646F6E4}"/>
              </a:ext>
            </a:extLst>
          </p:cNvPr>
          <p:cNvSpPr txBox="1"/>
          <p:nvPr/>
        </p:nvSpPr>
        <p:spPr>
          <a:xfrm>
            <a:off x="634701" y="1154492"/>
            <a:ext cx="11288357" cy="1938992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panose="02040502050405020303" pitchFamily="18" charset="0"/>
              </a:rPr>
              <a:t>HOW SHOULD WE STUDY THE BIBLE?</a:t>
            </a:r>
            <a:endParaRPr lang="en-US" sz="6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0586B-2D09-E642-B818-387CD7E517C2}"/>
              </a:ext>
            </a:extLst>
          </p:cNvPr>
          <p:cNvSpPr txBox="1"/>
          <p:nvPr/>
        </p:nvSpPr>
        <p:spPr>
          <a:xfrm>
            <a:off x="959224" y="4072292"/>
            <a:ext cx="102735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Prayerfully --- Humbly --- Rationally</a:t>
            </a:r>
          </a:p>
          <a:p>
            <a:pPr algn="ctr"/>
            <a:r>
              <a:rPr lang="en-US" sz="60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Communally --- Worshipfully</a:t>
            </a:r>
            <a:endParaRPr lang="en-US" sz="6000" dirty="0">
              <a:solidFill>
                <a:schemeClr val="bg1"/>
              </a:solidFill>
              <a:latin typeface="Bitt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79667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7E3129-DA5B-1643-9D9E-7C221A9BA0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B5AA0C-B11F-3942-848A-91626407A4D3}"/>
              </a:ext>
            </a:extLst>
          </p:cNvPr>
          <p:cNvSpPr txBox="1"/>
          <p:nvPr/>
        </p:nvSpPr>
        <p:spPr>
          <a:xfrm>
            <a:off x="619461" y="362012"/>
            <a:ext cx="11288357" cy="101566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panose="02040502050405020303" pitchFamily="18" charset="0"/>
              </a:rPr>
              <a:t>TEAM WORK</a:t>
            </a:r>
            <a:endParaRPr lang="en-US" sz="6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F55C8E-4BF7-DC4E-9DE6-B3BDF4E3B020}"/>
              </a:ext>
            </a:extLst>
          </p:cNvPr>
          <p:cNvSpPr txBox="1"/>
          <p:nvPr/>
        </p:nvSpPr>
        <p:spPr>
          <a:xfrm>
            <a:off x="365760" y="1603412"/>
            <a:ext cx="1154205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What terms used today are you still not clear about? (Doctrine, Theology, Systematic Theology, Old Testament Theology, New Testament Theology, Biblical Theology.)  Try to clarify around the table.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Have you ever been in a situation where people looked to you for Biblical answers to a topic or real-life situation and you didn’t have them?  What did you do or say? Would you have like to have had the answers?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Imagine &amp; Discuss:  What would it be like if every Christian man/husband/father had a strong grasp on what the Bible teaches in the 7 major doctrinal areas of the Bible.  How would this positively affect families and churches and our culture?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Pray around the table that the positives might be accomplished!</a:t>
            </a:r>
          </a:p>
        </p:txBody>
      </p:sp>
    </p:spTree>
    <p:extLst>
      <p:ext uri="{BB962C8B-B14F-4D97-AF65-F5344CB8AC3E}">
        <p14:creationId xmlns:p14="http://schemas.microsoft.com/office/powerpoint/2010/main" val="1929855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5468CE-B1F0-4A4F-B0F0-9A80E1D1E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12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6B88D2-219D-B146-8DF2-40322646F6E4}"/>
              </a:ext>
            </a:extLst>
          </p:cNvPr>
          <p:cNvSpPr txBox="1"/>
          <p:nvPr/>
        </p:nvSpPr>
        <p:spPr>
          <a:xfrm>
            <a:off x="451821" y="1678064"/>
            <a:ext cx="11288357" cy="3785652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>
                <a:solidFill>
                  <a:schemeClr val="bg1"/>
                </a:solidFill>
                <a:latin typeface="Bitter" pitchFamily="2" charset="77"/>
              </a:rPr>
              <a:t>TALK 1</a:t>
            </a:r>
          </a:p>
          <a:p>
            <a:pPr lvl="0" algn="ctr"/>
            <a:endParaRPr lang="en-US" sz="6000" b="1" dirty="0">
              <a:solidFill>
                <a:schemeClr val="bg1"/>
              </a:solidFill>
              <a:latin typeface="Bitter" pitchFamily="2" charset="77"/>
            </a:endParaRPr>
          </a:p>
          <a:p>
            <a:pPr lvl="0" algn="ctr"/>
            <a:r>
              <a:rPr lang="en-US" sz="6000" b="1" dirty="0">
                <a:solidFill>
                  <a:schemeClr val="bg1"/>
                </a:solidFill>
                <a:latin typeface="Bitter" pitchFamily="2" charset="77"/>
              </a:rPr>
              <a:t>EVER MAN</a:t>
            </a:r>
          </a:p>
          <a:p>
            <a:pPr lvl="0" algn="ctr"/>
            <a:r>
              <a:rPr lang="en-US" sz="6000" b="1" dirty="0">
                <a:solidFill>
                  <a:schemeClr val="bg1"/>
                </a:solidFill>
                <a:latin typeface="Bitter" pitchFamily="2" charset="77"/>
              </a:rPr>
              <a:t>A THEOLOGIAN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42AE4C-44C8-CB4A-8C3F-1F6E1108964B}"/>
              </a:ext>
            </a:extLst>
          </p:cNvPr>
          <p:cNvSpPr/>
          <p:nvPr/>
        </p:nvSpPr>
        <p:spPr>
          <a:xfrm>
            <a:off x="-121920" y="-106680"/>
            <a:ext cx="12313920" cy="69646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4EA0BF-6F42-3943-9AD9-2201B41C0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-117987"/>
            <a:ext cx="5562600" cy="699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10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84B61-E812-B144-B5D5-34CD518E55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B88D2-219D-B146-8DF2-40322646F6E4}"/>
              </a:ext>
            </a:extLst>
          </p:cNvPr>
          <p:cNvSpPr txBox="1"/>
          <p:nvPr/>
        </p:nvSpPr>
        <p:spPr>
          <a:xfrm>
            <a:off x="451821" y="751709"/>
            <a:ext cx="11288357" cy="101566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panose="02040502050405020303" pitchFamily="18" charset="0"/>
              </a:rPr>
              <a:t>1 Timothy 1:1-7 NASB</a:t>
            </a:r>
            <a:endParaRPr lang="en-US" sz="6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705B58-14CE-B543-98A7-D902E160522D}"/>
              </a:ext>
            </a:extLst>
          </p:cNvPr>
          <p:cNvSpPr txBox="1"/>
          <p:nvPr/>
        </p:nvSpPr>
        <p:spPr>
          <a:xfrm>
            <a:off x="1111624" y="2223247"/>
            <a:ext cx="102735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1 Paul, an apostle of Christ Jesus according to the commandment of God our Savior, and of Christ Jesus,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who is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our hope,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2 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To Timothy,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my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true son in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faith: Grace, mercy,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and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peace from God the Father and Christ Jesus our Lord.</a:t>
            </a:r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3 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Just as I urged you upon my departure for Macedonia, to remain on at Ephesus so that you would </a:t>
            </a:r>
            <a:endParaRPr lang="en-US" sz="3200" dirty="0">
              <a:solidFill>
                <a:schemeClr val="bg1"/>
              </a:solidFill>
              <a:latin typeface="Bitt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25775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F31920-1104-6847-82B0-42E265FB6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705B58-14CE-B543-98A7-D902E160522D}"/>
              </a:ext>
            </a:extLst>
          </p:cNvPr>
          <p:cNvSpPr txBox="1"/>
          <p:nvPr/>
        </p:nvSpPr>
        <p:spPr>
          <a:xfrm>
            <a:off x="1111624" y="1110727"/>
            <a:ext cx="102735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  <a:latin typeface="Georgia" panose="02040502050405020303" pitchFamily="18" charset="0"/>
              </a:rPr>
              <a:t>instruct certain people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 not to teach strange doctrines, 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4 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nor to pay attention to myths and endless genealogies, which give rise to useless speculation rather than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advance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the plan of God, which is by faith,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so I urge you now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. 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5 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But the goal of our instruction is love from a pure heart,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from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a good conscience, and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from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a sincere faith. 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6 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Some people have strayed from these things and have turned aside to fruitless discussion, </a:t>
            </a:r>
            <a:endParaRPr lang="en-US" sz="3200" dirty="0">
              <a:solidFill>
                <a:schemeClr val="bg1"/>
              </a:solidFill>
              <a:latin typeface="Bitt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59765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AA18D9-B780-F54A-9D63-F72B02884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705B58-14CE-B543-98A7-D902E160522D}"/>
              </a:ext>
            </a:extLst>
          </p:cNvPr>
          <p:cNvSpPr txBox="1"/>
          <p:nvPr/>
        </p:nvSpPr>
        <p:spPr>
          <a:xfrm>
            <a:off x="1142104" y="2397948"/>
            <a:ext cx="102735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7 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wanting to be teachers of the Law, even though they do not understand either what they are saying or the matters about which they make confident assertions.”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817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84B61-E812-B144-B5D5-34CD518E55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B88D2-219D-B146-8DF2-40322646F6E4}"/>
              </a:ext>
            </a:extLst>
          </p:cNvPr>
          <p:cNvSpPr txBox="1"/>
          <p:nvPr/>
        </p:nvSpPr>
        <p:spPr>
          <a:xfrm>
            <a:off x="451821" y="751709"/>
            <a:ext cx="11288357" cy="101566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panose="02040502050405020303" pitchFamily="18" charset="0"/>
              </a:rPr>
              <a:t>1 Timothy 3:1-6 NASB</a:t>
            </a:r>
            <a:endParaRPr lang="en-US" sz="6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705B58-14CE-B543-98A7-D902E160522D}"/>
              </a:ext>
            </a:extLst>
          </p:cNvPr>
          <p:cNvSpPr txBox="1"/>
          <p:nvPr/>
        </p:nvSpPr>
        <p:spPr>
          <a:xfrm>
            <a:off x="1111624" y="2223247"/>
            <a:ext cx="102735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3 It is a trustworthy statement: if any man aspires to the office of overseer,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it is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a fine work he desires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to do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. 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2 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An overseer, then, must be above reproach, the husband of one wife, temperate, self-controlled, respectable, </a:t>
            </a:r>
          </a:p>
          <a:p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hospitable, skillful in teaching, 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3 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not overindulging in wine, not a bully, but gentle, not contentious, free from the love of money.</a:t>
            </a:r>
            <a:endParaRPr lang="en-US" sz="3200" dirty="0">
              <a:solidFill>
                <a:schemeClr val="bg1"/>
              </a:solidFill>
              <a:latin typeface="Bitt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86660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F31920-1104-6847-82B0-42E265FB6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705B58-14CE-B543-98A7-D902E160522D}"/>
              </a:ext>
            </a:extLst>
          </p:cNvPr>
          <p:cNvSpPr txBox="1"/>
          <p:nvPr/>
        </p:nvSpPr>
        <p:spPr>
          <a:xfrm>
            <a:off x="1111624" y="1522207"/>
            <a:ext cx="102735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4 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He must be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one who manages his own household well, keeping his children under control with all dignity 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5 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(but if a man does not know how to manage his own household, how will he take care of the church of God?), 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6 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and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not a new convert, so that he will not become conceited and fall into</a:t>
            </a:r>
          </a:p>
          <a:p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condemnation incurred by the devil.”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49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84B61-E812-B144-B5D5-34CD518E55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77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B88D2-219D-B146-8DF2-40322646F6E4}"/>
              </a:ext>
            </a:extLst>
          </p:cNvPr>
          <p:cNvSpPr txBox="1"/>
          <p:nvPr/>
        </p:nvSpPr>
        <p:spPr>
          <a:xfrm>
            <a:off x="451821" y="751709"/>
            <a:ext cx="11288357" cy="101566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panose="02040502050405020303" pitchFamily="18" charset="0"/>
              </a:rPr>
              <a:t>1 Timothy 4:1-5 NASB</a:t>
            </a:r>
            <a:endParaRPr lang="en-US" sz="6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705B58-14CE-B543-98A7-D902E160522D}"/>
              </a:ext>
            </a:extLst>
          </p:cNvPr>
          <p:cNvSpPr txBox="1"/>
          <p:nvPr/>
        </p:nvSpPr>
        <p:spPr>
          <a:xfrm>
            <a:off x="1111624" y="2223247"/>
            <a:ext cx="102735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4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But the Spirit explicitly says that in later times some will fall away from the faith, paying attention to deceitful spirits and teachings of demons, 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2 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by means of the hypocrisy of liars seared in their own conscience as with a branding iron, </a:t>
            </a:r>
            <a:r>
              <a:rPr lang="en-US" sz="32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3 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who forbid marriage </a:t>
            </a:r>
            <a:r>
              <a:rPr lang="en-US" sz="3200" b="1" i="1" dirty="0">
                <a:solidFill>
                  <a:schemeClr val="bg1"/>
                </a:solidFill>
                <a:latin typeface="Georgia" panose="02040502050405020303" pitchFamily="18" charset="0"/>
              </a:rPr>
              <a:t>and advocate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 abstaining from foods which God has</a:t>
            </a:r>
          </a:p>
          <a:p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created to be gratefully shared in by those who</a:t>
            </a:r>
            <a:endParaRPr lang="en-US" sz="3200" dirty="0">
              <a:solidFill>
                <a:schemeClr val="bg1"/>
              </a:solidFill>
              <a:latin typeface="Bitt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24417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15217</TotalTime>
  <Words>306</Words>
  <Application>Microsoft Macintosh PowerPoint</Application>
  <PresentationFormat>Widescreen</PresentationFormat>
  <Paragraphs>59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Georgia</vt:lpstr>
      <vt:lpstr>Calibri</vt:lpstr>
      <vt:lpstr>Arial</vt:lpstr>
      <vt:lpstr>Bitter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151</cp:revision>
  <cp:lastPrinted>2022-07-11T23:34:40Z</cp:lastPrinted>
  <dcterms:created xsi:type="dcterms:W3CDTF">2021-07-31T18:23:40Z</dcterms:created>
  <dcterms:modified xsi:type="dcterms:W3CDTF">2022-08-23T15:39:57Z</dcterms:modified>
</cp:coreProperties>
</file>